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5" r:id="rId5"/>
    <p:sldId id="259" r:id="rId6"/>
    <p:sldId id="266" r:id="rId7"/>
    <p:sldId id="267" r:id="rId8"/>
    <p:sldId id="269" r:id="rId9"/>
    <p:sldId id="270" r:id="rId10"/>
    <p:sldId id="271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03" autoAdjust="0"/>
  </p:normalViewPr>
  <p:slideViewPr>
    <p:cSldViewPr>
      <p:cViewPr varScale="1">
        <p:scale>
          <a:sx n="125" d="100"/>
          <a:sy n="125" d="100"/>
        </p:scale>
        <p:origin x="17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DD333-0016-4A02-A10C-5E0A45BCE40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867DD-4125-483D-AA36-FD5AE8EDB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4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PRESENTING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7A8-A1C6-4507-A50E-85360615EA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3276600"/>
            <a:ext cx="91440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163" y="6152445"/>
            <a:ext cx="1177636" cy="466151"/>
          </a:xfrm>
          <a:prstGeom prst="rect">
            <a:avLst/>
          </a:prstGeom>
        </p:spPr>
      </p:pic>
      <p:sp>
        <p:nvSpPr>
          <p:cNvPr id="27" name="Subtitle 2"/>
          <p:cNvSpPr txBox="1">
            <a:spLocks/>
          </p:cNvSpPr>
          <p:nvPr userDrawn="1"/>
        </p:nvSpPr>
        <p:spPr>
          <a:xfrm>
            <a:off x="544689" y="5139267"/>
            <a:ext cx="6400800" cy="457200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0" dirty="0">
                <a:solidFill>
                  <a:schemeClr val="bg1">
                    <a:lumMod val="50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presented by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488244" y="3868270"/>
            <a:ext cx="7848600" cy="1237130"/>
          </a:xfrm>
        </p:spPr>
        <p:txBody>
          <a:bodyPr anchor="b">
            <a:noAutofit/>
          </a:bodyPr>
          <a:lstStyle>
            <a:lvl1pPr marL="0" indent="0">
              <a:buNone/>
              <a:defRPr sz="3600" baseline="0"/>
            </a:lvl1pPr>
          </a:lstStyle>
          <a:p>
            <a:pPr lvl="0"/>
            <a:r>
              <a:rPr lang="en-US" dirty="0"/>
              <a:t>Click to edit Main Slide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4" hasCustomPrompt="1"/>
          </p:nvPr>
        </p:nvSpPr>
        <p:spPr>
          <a:xfrm>
            <a:off x="575733" y="6267096"/>
            <a:ext cx="2667000" cy="4667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 dirty="0"/>
              <a:t>MM/DD/YYYY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22111" y="5410200"/>
            <a:ext cx="7924800" cy="523875"/>
          </a:xfrm>
        </p:spPr>
        <p:txBody>
          <a:bodyPr/>
          <a:lstStyle>
            <a:lvl1pPr marL="0" indent="0">
              <a:buFontTx/>
              <a:buNone/>
              <a:defRPr b="1" cap="sm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7" name="Content Placeholder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64" b="26848"/>
          <a:stretch/>
        </p:blipFill>
        <p:spPr>
          <a:xfrm>
            <a:off x="-5853" y="-66472"/>
            <a:ext cx="9155708" cy="3694061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-5853" y="3626589"/>
            <a:ext cx="9155708" cy="84633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08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PRESENTING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7A8-A1C6-4507-A50E-85360615E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0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1006326" y="3496236"/>
            <a:ext cx="7135091" cy="359840"/>
          </a:xfrm>
          <a:prstGeom prst="rect">
            <a:avLst/>
          </a:prstGeom>
          <a:noFill/>
        </p:spPr>
        <p:txBody>
          <a:bodyPr wrap="square" lIns="82039" tIns="41020" rIns="82039" bIns="4102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Exclusively for: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3496237"/>
            <a:ext cx="9144000" cy="3361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spcCol="0" rtlCol="0" anchor="ctr"/>
          <a:lstStyle/>
          <a:p>
            <a:pPr algn="ctr"/>
            <a:endParaRPr lang="en-US"/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64" b="26848"/>
          <a:stretch/>
        </p:blipFill>
        <p:spPr>
          <a:xfrm>
            <a:off x="0" y="8605"/>
            <a:ext cx="9144000" cy="36893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69273" y="3675398"/>
            <a:ext cx="9249942" cy="89779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926" y="5454450"/>
            <a:ext cx="1982165" cy="78461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606388" y="6357570"/>
            <a:ext cx="3931225" cy="29872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400" dirty="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800-268-1830 | OneGroup.com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082637" y="4034118"/>
            <a:ext cx="2978727" cy="12634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38"/>
              </a:spcBef>
              <a:buNone/>
              <a:defRPr sz="900"/>
            </a:lvl1pPr>
          </a:lstStyle>
          <a:p>
            <a:pPr algn="ctr"/>
            <a:r>
              <a:rPr lang="en-US" sz="2500" dirty="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Questions?</a:t>
            </a:r>
          </a:p>
          <a:p>
            <a:pPr algn="ctr"/>
            <a:r>
              <a:rPr lang="en-US" sz="1800" dirty="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Thank you for your time. </a:t>
            </a:r>
          </a:p>
        </p:txBody>
      </p:sp>
    </p:spTree>
    <p:extLst>
      <p:ext uri="{BB962C8B-B14F-4D97-AF65-F5344CB8AC3E}">
        <p14:creationId xmlns:p14="http://schemas.microsoft.com/office/powerpoint/2010/main" val="2537755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1006326" y="3496236"/>
            <a:ext cx="7135091" cy="359840"/>
          </a:xfrm>
          <a:prstGeom prst="rect">
            <a:avLst/>
          </a:prstGeom>
          <a:noFill/>
        </p:spPr>
        <p:txBody>
          <a:bodyPr wrap="square" lIns="82039" tIns="41020" rIns="82039" bIns="4102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Exclusively for: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3496237"/>
            <a:ext cx="9144000" cy="3361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spcCol="0" rtlCol="0" anchor="ctr"/>
          <a:lstStyle/>
          <a:p>
            <a:pPr algn="ctr"/>
            <a:endParaRPr lang="en-US"/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64" b="26848"/>
          <a:stretch/>
        </p:blipFill>
        <p:spPr>
          <a:xfrm>
            <a:off x="0" y="8605"/>
            <a:ext cx="9144000" cy="36893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69273" y="3675398"/>
            <a:ext cx="9249942" cy="89779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018" y="4639236"/>
            <a:ext cx="2809965" cy="111228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606388" y="5916706"/>
            <a:ext cx="3931225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800" dirty="0">
                <a:solidFill>
                  <a:srgbClr val="80828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800-268-1830 | OneGroup.com</a:t>
            </a:r>
          </a:p>
        </p:txBody>
      </p:sp>
    </p:spTree>
    <p:extLst>
      <p:ext uri="{BB962C8B-B14F-4D97-AF65-F5344CB8AC3E}">
        <p14:creationId xmlns:p14="http://schemas.microsoft.com/office/powerpoint/2010/main" val="214610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77200" cy="4572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>
            <a:lvl2pPr marL="742950" indent="-285750">
              <a:buSzPct val="110000"/>
              <a:buFont typeface="Segoe UI" panose="020B0502040204020203" pitchFamily="34" charset="0"/>
              <a:buChar char="◦"/>
              <a:defRPr sz="2200">
                <a:solidFill>
                  <a:srgbClr val="003F87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PRESENTING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7A8-A1C6-4507-A50E-85360615E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8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100">
                <a:solidFill>
                  <a:srgbClr val="003F87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100">
                <a:solidFill>
                  <a:srgbClr val="003F87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PRESENTING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7A8-A1C6-4507-A50E-85360615E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0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F87"/>
                </a:solidFill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8675"/>
            <a:ext cx="4040188" cy="3951288"/>
          </a:xfrm>
        </p:spPr>
        <p:txBody>
          <a:bodyPr/>
          <a:lstStyle>
            <a:lvl1pPr>
              <a:defRPr sz="2400"/>
            </a:lvl1pPr>
            <a:lvl2pPr marL="742950" indent="-285750">
              <a:buSzPct val="110000"/>
              <a:buFont typeface="Segoe UI" panose="020B0502040204020203" pitchFamily="34" charset="0"/>
              <a:buChar char="◦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763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F87"/>
                </a:solidFill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8675"/>
            <a:ext cx="4041775" cy="3951288"/>
          </a:xfrm>
        </p:spPr>
        <p:txBody>
          <a:bodyPr/>
          <a:lstStyle>
            <a:lvl1pPr>
              <a:defRPr sz="2400"/>
            </a:lvl1pPr>
            <a:lvl2pPr marL="742950" indent="-285750">
              <a:buSzPct val="110000"/>
              <a:buFont typeface="Segoe UI" panose="020B0502040204020203" pitchFamily="34" charset="0"/>
              <a:buChar char="◦"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PRESENTING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7A8-A1C6-4507-A50E-85360615E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7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F1F52C-E990-4BC1-AC99-B558540CCDD2}" type="datetime1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7A8-A1C6-4507-A50E-85360615E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0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7A8-A1C6-4507-A50E-85360615E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7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2400"/>
            </a:lvl1pPr>
            <a:lvl2pPr marL="742950" indent="-285750">
              <a:buSzPct val="110000"/>
              <a:buFont typeface="Segoe UI" panose="020B0502040204020203" pitchFamily="34" charset="0"/>
              <a:buChar char="◦"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1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5259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F8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PRESENTING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7A8-A1C6-4507-A50E-85360615E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2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029200"/>
            <a:ext cx="8686800" cy="414338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685800"/>
            <a:ext cx="8686800" cy="434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5443538"/>
            <a:ext cx="8686800" cy="5762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F8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PRESENTING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7A8-A1C6-4507-A50E-85360615E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9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8229600" cy="4525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TEAM PRESENTING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7A8-A1C6-4507-A50E-85360615E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Risk Management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1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D9FE7A8-A1C6-4507-A50E-85360615EA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57863"/>
          </a:xfrm>
          <a:prstGeom prst="rect">
            <a:avLst/>
          </a:prstGeom>
          <a:blipFill dpi="0" rotWithShape="1">
            <a:blip r:embed="rId14" cstate="print">
              <a:alphaModFix amt="7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51517" b="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579" y="6257379"/>
            <a:ext cx="1177636" cy="466151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6118411"/>
            <a:ext cx="9144000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-11708" y="548424"/>
            <a:ext cx="9155708" cy="84633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46364" y="166546"/>
            <a:ext cx="6303818" cy="329081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600" b="1" cap="none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Building a Covid-19 Safety</a:t>
            </a:r>
            <a:r>
              <a:rPr lang="en-US" sz="1600" b="1" cap="none" baseline="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Program</a:t>
            </a:r>
            <a:endParaRPr lang="en-US" sz="1600" b="1" cap="none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87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50000"/>
              <a:lumOff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SzPct val="90000"/>
        <a:buFont typeface="Courier New" panose="02070309020205020404" pitchFamily="49" charset="0"/>
        <a:buChar char="o"/>
        <a:defRPr sz="2100" kern="1200">
          <a:solidFill>
            <a:schemeClr val="tx1">
              <a:lumMod val="50000"/>
              <a:lumOff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>
              <a:lumMod val="50000"/>
              <a:lumOff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Construction Risk Management:</a:t>
            </a:r>
          </a:p>
          <a:p>
            <a:r>
              <a:rPr lang="en-US" sz="2800" dirty="0"/>
              <a:t>		-Building a Covid-19 Safety Program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8877" y="5486400"/>
            <a:ext cx="7924800" cy="523875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Brett Findlay, ARM</a:t>
            </a:r>
            <a:endParaRPr lang="en-US" dirty="0"/>
          </a:p>
          <a:p>
            <a:r>
              <a:rPr lang="en-US" dirty="0"/>
              <a:t>Paul Coderre, CSP, ARM – OneGroup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97086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today’s session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 – Purpose of the program</a:t>
            </a:r>
          </a:p>
          <a:p>
            <a:pPr>
              <a:spcBef>
                <a:spcPts val="1200"/>
              </a:spcBef>
            </a:pPr>
            <a:r>
              <a:rPr lang="en-US" dirty="0"/>
              <a:t>Elements of the Program</a:t>
            </a:r>
          </a:p>
          <a:p>
            <a:pPr lvl="1"/>
            <a:r>
              <a:rPr lang="en-US" dirty="0"/>
              <a:t>Policy Statement</a:t>
            </a:r>
          </a:p>
          <a:p>
            <a:pPr lvl="1"/>
            <a:r>
              <a:rPr lang="en-US" dirty="0"/>
              <a:t>Responsibilities</a:t>
            </a:r>
          </a:p>
          <a:p>
            <a:pPr lvl="1"/>
            <a:r>
              <a:rPr lang="en-US" dirty="0"/>
              <a:t>General Safety Rules (Covid Related)</a:t>
            </a:r>
          </a:p>
          <a:p>
            <a:pPr lvl="1"/>
            <a:r>
              <a:rPr lang="en-US" dirty="0"/>
              <a:t>Job-Specific Safety Rules (Covid-Related)</a:t>
            </a:r>
          </a:p>
          <a:p>
            <a:pPr lvl="1"/>
            <a:r>
              <a:rPr lang="en-US" dirty="0"/>
              <a:t>Controlling Site Entry</a:t>
            </a:r>
          </a:p>
          <a:p>
            <a:pPr lvl="1"/>
            <a:r>
              <a:rPr lang="en-US" dirty="0"/>
              <a:t>Personal Protective Equipment / Work Practices</a:t>
            </a:r>
          </a:p>
          <a:p>
            <a:pPr lvl="1"/>
            <a:r>
              <a:rPr lang="en-US" dirty="0"/>
              <a:t>Cleaning &amp; Disinfecting</a:t>
            </a:r>
          </a:p>
          <a:p>
            <a:pPr lvl="1"/>
            <a:r>
              <a:rPr lang="en-US" dirty="0"/>
              <a:t>Response to Exposures / Potential Exposures</a:t>
            </a:r>
          </a:p>
          <a:p>
            <a:pPr lvl="1"/>
            <a:r>
              <a:rPr lang="en-US" dirty="0"/>
              <a:t>OSHA Recordkeeping</a:t>
            </a:r>
          </a:p>
          <a:p>
            <a:pPr lvl="1"/>
            <a:r>
              <a:rPr lang="en-US" dirty="0"/>
              <a:t>Privacy of Information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6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Elements of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Policy Statement</a:t>
            </a:r>
          </a:p>
          <a:p>
            <a:pPr lvl="1"/>
            <a:r>
              <a:rPr lang="en-US" dirty="0"/>
              <a:t>Statement of intent</a:t>
            </a:r>
          </a:p>
          <a:p>
            <a:pPr lvl="2"/>
            <a:r>
              <a:rPr lang="en-US" dirty="0"/>
              <a:t>Protect Workers</a:t>
            </a:r>
          </a:p>
          <a:p>
            <a:pPr lvl="2"/>
            <a:r>
              <a:rPr lang="en-US" dirty="0"/>
              <a:t>Protect others</a:t>
            </a:r>
          </a:p>
          <a:p>
            <a:pPr>
              <a:spcBef>
                <a:spcPts val="600"/>
              </a:spcBef>
            </a:pPr>
            <a:r>
              <a:rPr lang="en-US" dirty="0"/>
              <a:t>Operational Controls</a:t>
            </a:r>
          </a:p>
          <a:p>
            <a:pPr lvl="1"/>
            <a:r>
              <a:rPr lang="en-US" dirty="0"/>
              <a:t>Staggered Shifts</a:t>
            </a:r>
          </a:p>
          <a:p>
            <a:pPr lvl="1"/>
            <a:r>
              <a:rPr lang="en-US" dirty="0"/>
              <a:t>Split Teams</a:t>
            </a:r>
          </a:p>
          <a:p>
            <a:pPr>
              <a:spcBef>
                <a:spcPts val="600"/>
              </a:spcBef>
            </a:pPr>
            <a:r>
              <a:rPr lang="en-US" dirty="0"/>
              <a:t>Defining Responsibilities</a:t>
            </a:r>
          </a:p>
          <a:p>
            <a:pPr lvl="1"/>
            <a:r>
              <a:rPr lang="en-US" dirty="0"/>
              <a:t>Managers &amp; Supervisor Responsibilities</a:t>
            </a:r>
          </a:p>
          <a:p>
            <a:pPr lvl="2"/>
            <a:r>
              <a:rPr lang="en-US" dirty="0"/>
              <a:t>Manage the program</a:t>
            </a:r>
          </a:p>
          <a:p>
            <a:pPr lvl="1"/>
            <a:r>
              <a:rPr lang="en-US" dirty="0"/>
              <a:t>Employee Responsibilities</a:t>
            </a:r>
          </a:p>
          <a:p>
            <a:pPr lvl="2"/>
            <a:r>
              <a:rPr lang="en-US" dirty="0"/>
              <a:t>Comply with the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Elements of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Safety Rules (Covid Related)</a:t>
            </a:r>
          </a:p>
          <a:p>
            <a:pPr lvl="1"/>
            <a:r>
              <a:rPr lang="en-US" dirty="0"/>
              <a:t>If you’re sick Stay / Go Home</a:t>
            </a:r>
          </a:p>
          <a:p>
            <a:pPr lvl="1"/>
            <a:r>
              <a:rPr lang="en-US" dirty="0"/>
              <a:t>Meetings</a:t>
            </a:r>
          </a:p>
          <a:p>
            <a:pPr lvl="1"/>
            <a:r>
              <a:rPr lang="en-US" dirty="0"/>
              <a:t>Distancing</a:t>
            </a:r>
          </a:p>
          <a:p>
            <a:pPr lvl="1"/>
            <a:r>
              <a:rPr lang="en-US" dirty="0"/>
              <a:t>Breaks / Lunches</a:t>
            </a:r>
          </a:p>
          <a:p>
            <a:pPr lvl="1"/>
            <a:r>
              <a:rPr lang="en-US" dirty="0"/>
              <a:t>Ride Sharing</a:t>
            </a:r>
          </a:p>
          <a:p>
            <a:pPr>
              <a:spcBef>
                <a:spcPts val="1200"/>
              </a:spcBef>
            </a:pPr>
            <a:r>
              <a:rPr lang="en-US" dirty="0"/>
              <a:t>Job-Specific Safety Rules (Covid-Related)</a:t>
            </a:r>
          </a:p>
          <a:p>
            <a:pPr lvl="1"/>
            <a:r>
              <a:rPr lang="en-US" dirty="0"/>
              <a:t>Entering occupied buildings</a:t>
            </a:r>
          </a:p>
          <a:p>
            <a:pPr lvl="1"/>
            <a:r>
              <a:rPr lang="en-US" dirty="0"/>
              <a:t>Visitors / Sub-contractors (Entry)</a:t>
            </a:r>
          </a:p>
          <a:p>
            <a:pPr lvl="2"/>
            <a:r>
              <a:rPr lang="en-US" dirty="0"/>
              <a:t>Screening Process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4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Elements of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/>
          <a:lstStyle/>
          <a:p>
            <a:r>
              <a:rPr lang="en-US" dirty="0"/>
              <a:t>Site Entry Procedures – Visitors / Subs / Deliveries</a:t>
            </a:r>
          </a:p>
          <a:p>
            <a:pPr lvl="1"/>
            <a:r>
              <a:rPr lang="en-US" dirty="0"/>
              <a:t>No un-necessary visitors</a:t>
            </a:r>
          </a:p>
          <a:p>
            <a:pPr lvl="1"/>
            <a:r>
              <a:rPr lang="en-US" dirty="0"/>
              <a:t>Screening Procedure</a:t>
            </a:r>
          </a:p>
          <a:p>
            <a:pPr>
              <a:spcBef>
                <a:spcPts val="1200"/>
              </a:spcBef>
            </a:pPr>
            <a:r>
              <a:rPr lang="en-US" dirty="0"/>
              <a:t>Personal Protective Equipment</a:t>
            </a:r>
          </a:p>
          <a:p>
            <a:pPr lvl="1"/>
            <a:r>
              <a:rPr lang="en-US" dirty="0"/>
              <a:t>Purpose of PPE – relative to Covid-19</a:t>
            </a:r>
          </a:p>
          <a:p>
            <a:pPr lvl="1"/>
            <a:r>
              <a:rPr lang="en-US" dirty="0"/>
              <a:t>In addition to regular PPE</a:t>
            </a:r>
          </a:p>
          <a:p>
            <a:pPr lvl="1"/>
            <a:r>
              <a:rPr lang="en-US" dirty="0"/>
              <a:t>Face Covering – if feasible / Common Areas</a:t>
            </a:r>
          </a:p>
          <a:p>
            <a:pPr lvl="1"/>
            <a:r>
              <a:rPr lang="en-US" dirty="0"/>
              <a:t>Eye Protection – proximity exposure</a:t>
            </a:r>
          </a:p>
          <a:p>
            <a:pPr lvl="1"/>
            <a:r>
              <a:rPr lang="en-US" dirty="0"/>
              <a:t>Gloves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2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Elements of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Site Cleaning &amp; Disinfecting</a:t>
            </a:r>
          </a:p>
          <a:p>
            <a:pPr lvl="1"/>
            <a:r>
              <a:rPr lang="en-US" dirty="0"/>
              <a:t>Covid-19 lives on surfaces</a:t>
            </a:r>
          </a:p>
          <a:p>
            <a:pPr lvl="1"/>
            <a:r>
              <a:rPr lang="en-US" dirty="0"/>
              <a:t>Personal Hygiene</a:t>
            </a:r>
          </a:p>
          <a:p>
            <a:pPr lvl="2"/>
            <a:r>
              <a:rPr lang="en-US" dirty="0"/>
              <a:t>Equipment / Tools / Vehicles</a:t>
            </a:r>
          </a:p>
          <a:p>
            <a:pPr lvl="2"/>
            <a:r>
              <a:rPr lang="en-US" dirty="0"/>
              <a:t>Clothing</a:t>
            </a:r>
          </a:p>
          <a:p>
            <a:pPr lvl="2"/>
            <a:r>
              <a:rPr lang="en-US" dirty="0"/>
              <a:t>PPE</a:t>
            </a:r>
          </a:p>
          <a:p>
            <a:pPr lvl="1"/>
            <a:r>
              <a:rPr lang="en-US" dirty="0"/>
              <a:t>Housekeeping – Regular / Constant</a:t>
            </a:r>
          </a:p>
          <a:p>
            <a:pPr lvl="2"/>
            <a:r>
              <a:rPr lang="en-US" dirty="0"/>
              <a:t>Trash Collection / disposal / personal space</a:t>
            </a:r>
          </a:p>
          <a:p>
            <a:pPr lvl="1"/>
            <a:r>
              <a:rPr lang="en-US" dirty="0"/>
              <a:t>Disinfecting</a:t>
            </a:r>
          </a:p>
          <a:p>
            <a:pPr lvl="2"/>
            <a:r>
              <a:rPr lang="en-US" dirty="0"/>
              <a:t>Periodic</a:t>
            </a:r>
          </a:p>
          <a:p>
            <a:pPr lvl="3"/>
            <a:r>
              <a:rPr lang="en-US" dirty="0"/>
              <a:t>Common Areas – Trailer / Lunch Room / Rest Room</a:t>
            </a:r>
          </a:p>
          <a:p>
            <a:pPr lvl="3"/>
            <a:r>
              <a:rPr lang="en-US" dirty="0"/>
              <a:t>EPA Approved Solutions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52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Elements of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Response to Exposures / Potential Exposures</a:t>
            </a:r>
          </a:p>
          <a:p>
            <a:pPr lvl="1"/>
            <a:r>
              <a:rPr lang="en-US" dirty="0"/>
              <a:t>Employee Tests Positive</a:t>
            </a:r>
          </a:p>
          <a:p>
            <a:pPr lvl="1"/>
            <a:r>
              <a:rPr lang="en-US" dirty="0"/>
              <a:t>Employee Shows Symptoms</a:t>
            </a:r>
          </a:p>
          <a:p>
            <a:pPr lvl="1"/>
            <a:r>
              <a:rPr lang="en-US" dirty="0"/>
              <a:t>Employee Has Close Contact w/ Covid Positive Person</a:t>
            </a:r>
          </a:p>
          <a:p>
            <a:pPr lvl="2"/>
            <a:r>
              <a:rPr lang="en-US" dirty="0"/>
              <a:t>On-the-job / At Home</a:t>
            </a:r>
          </a:p>
          <a:p>
            <a:pPr lvl="1"/>
            <a:r>
              <a:rPr lang="en-US" dirty="0"/>
              <a:t>Employee Has Close Contact w/ Potentially Positive Person</a:t>
            </a:r>
          </a:p>
          <a:p>
            <a:pPr>
              <a:spcBef>
                <a:spcPts val="1200"/>
              </a:spcBef>
            </a:pPr>
            <a:r>
              <a:rPr lang="en-US" dirty="0"/>
              <a:t>OSHA Recordkeeping</a:t>
            </a:r>
          </a:p>
          <a:p>
            <a:pPr lvl="1"/>
            <a:r>
              <a:rPr lang="en-US" dirty="0"/>
              <a:t>Same Rules Apply as before (Inj./Illness, Work Related, Lost Time, Treatment Beyond First Aid)</a:t>
            </a:r>
          </a:p>
          <a:p>
            <a:pPr lvl="1"/>
            <a:r>
              <a:rPr lang="en-US" dirty="0"/>
              <a:t>300 Log</a:t>
            </a:r>
          </a:p>
          <a:p>
            <a:pPr lvl="1"/>
            <a:r>
              <a:rPr lang="en-US" dirty="0"/>
              <a:t>Serious Injury Reporting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0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Elements of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Privacy of Information</a:t>
            </a:r>
          </a:p>
          <a:p>
            <a:pPr lvl="1"/>
            <a:r>
              <a:rPr lang="en-US" dirty="0"/>
              <a:t>An illness is protected by regulations</a:t>
            </a:r>
          </a:p>
          <a:p>
            <a:pPr lvl="1"/>
            <a:r>
              <a:rPr lang="en-US" dirty="0"/>
              <a:t>Inform others that “an employee” has been tested or has been exposed…</a:t>
            </a:r>
          </a:p>
          <a:p>
            <a:pPr lvl="2"/>
            <a:r>
              <a:rPr lang="en-US" dirty="0"/>
              <a:t>To allow employees to take appropriate precautions to prevent further spread.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828" y="1238693"/>
            <a:ext cx="80772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Thank You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707851"/>
              </p:ext>
            </p:extLst>
          </p:nvPr>
        </p:nvGraphicFramePr>
        <p:xfrm>
          <a:off x="304800" y="2514600"/>
          <a:ext cx="8686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1825560369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516518866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Brett Findlay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Vice President, Business Risk Specialist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OneGroup, Inc.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Phone: (315) 280-6376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Email: bfindlay@OneGroup.com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Paul Coderre, CSP, ARM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Vice President, Risk Management Services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OneGroup Inc.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Phone: 518-389-8167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Email: pcoderre@OneGroup.com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64900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7828" y="1816395"/>
            <a:ext cx="80772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z="2000" dirty="0"/>
              <a:t>Contact Information:</a:t>
            </a:r>
          </a:p>
        </p:txBody>
      </p:sp>
    </p:spTree>
    <p:extLst>
      <p:ext uri="{BB962C8B-B14F-4D97-AF65-F5344CB8AC3E}">
        <p14:creationId xmlns:p14="http://schemas.microsoft.com/office/powerpoint/2010/main" val="2299461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37C7017DA5C24280B20C4576E49010" ma:contentTypeVersion="1" ma:contentTypeDescription="Create a new document." ma:contentTypeScope="" ma:versionID="7f67d1f64fa1fdfd42134bfb0c2c5375">
  <xsd:schema xmlns:xsd="http://www.w3.org/2001/XMLSchema" xmlns:p="http://schemas.microsoft.com/office/2006/metadata/properties" xmlns:ns2="28f071ac-3035-40eb-ae39-a563e2074540" targetNamespace="http://schemas.microsoft.com/office/2006/metadata/properties" ma:root="true" ma:fieldsID="511aac63d0f645f56da2255ce30fb015" ns2:_="">
    <xsd:import namespace="28f071ac-3035-40eb-ae39-a563e2074540"/>
    <xsd:element name="properties">
      <xsd:complexType>
        <xsd:sequence>
          <xsd:element name="documentManagement">
            <xsd:complexType>
              <xsd:all>
                <xsd:element ref="ns2:Main_x0020_Cata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8f071ac-3035-40eb-ae39-a563e2074540" elementFormDefault="qualified">
    <xsd:import namespace="http://schemas.microsoft.com/office/2006/documentManagement/types"/>
    <xsd:element name="Main_x0020_Catagory" ma:index="8" nillable="true" ma:displayName="Main Category" ma:default="Workers Compensation" ma:description="TYpe of Product or Service" ma:internalName="Main_x0020_Cata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Workers Compensation"/>
                    <xsd:enumeration value="General Agency Information"/>
                    <xsd:enumeration value="Risk Management Services"/>
                    <xsd:enumeration value="Nursing Homes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Main_x0020_Catagory xmlns="28f071ac-3035-40eb-ae39-a563e2074540">
      <Value>General Agency Information</Value>
    </Main_x0020_Catagor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BCB498-E798-4CAF-9CFD-988943E760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f071ac-3035-40eb-ae39-a563e207454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89A39D2-403C-46A2-AC02-004E12C86CE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28f071ac-3035-40eb-ae39-a563e2074540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DA6E3ED-D5CE-4D52-88D7-D69C159144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404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Segoe UI</vt:lpstr>
      <vt:lpstr>Segoe UI Semibold</vt:lpstr>
      <vt:lpstr>Wingdings</vt:lpstr>
      <vt:lpstr>Office Theme</vt:lpstr>
      <vt:lpstr>PowerPoint Presentation</vt:lpstr>
      <vt:lpstr>Overview of today’s session</vt:lpstr>
      <vt:lpstr>Elements of the Program</vt:lpstr>
      <vt:lpstr>Elements of the Program</vt:lpstr>
      <vt:lpstr>Elements of the Program</vt:lpstr>
      <vt:lpstr>Elements of the Program</vt:lpstr>
      <vt:lpstr>Elements of the Program</vt:lpstr>
      <vt:lpstr>Elements of the Program</vt:lpstr>
      <vt:lpstr>Thank You</vt:lpstr>
    </vt:vector>
  </TitlesOfParts>
  <Company>BPAS,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OneGroup Standard PowerPoint Template</dc:title>
  <dc:creator>Erin Morrisseau</dc:creator>
  <cp:lastModifiedBy>Lisa Peregoy</cp:lastModifiedBy>
  <cp:revision>34</cp:revision>
  <dcterms:created xsi:type="dcterms:W3CDTF">2019-02-07T13:30:19Z</dcterms:created>
  <dcterms:modified xsi:type="dcterms:W3CDTF">2020-05-14T21:02:29Z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0x010100F237C7017DA5C24280B20C4576E49010</vt:lpwstr>
  </property>
</Properties>
</file>